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1" r:id="rId29"/>
    <p:sldId id="292" r:id="rId30"/>
    <p:sldId id="293" r:id="rId31"/>
    <p:sldId id="294" r:id="rId32"/>
    <p:sldId id="295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zure.microsoft.com/en-gb/pricing/purchase-options/azure-account?icid=azurefreeaccoun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ortal.azure.com/?quickstart=True#view/Microsoft_Azure_Resources/LessonPage.ReactView/id/get-started-navigating-azure-port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/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are configured directly in </a:t>
            </a:r>
            <a:r>
              <a:rPr lang="en-US" dirty="0" err="1"/>
              <a:t>function.json</a:t>
            </a:r>
            <a:r>
              <a:rPr lang="en-US" dirty="0"/>
              <a:t> for each function in Node.js.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BE9E-EB82-D61B-2B95-B9643BDC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09" y="2264621"/>
            <a:ext cx="3886200" cy="34480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2D8784-F250-48EA-8314-40365B21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FD1-E83A-A875-241F-19AD1C9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026" name="Picture 2" descr="Learn Node.js | Node.js Tutorial for ...">
            <a:extLst>
              <a:ext uri="{FF2B5EF4-FFF2-40B4-BE49-F238E27FC236}">
                <a16:creationId xmlns:a16="http://schemas.microsoft.com/office/drawing/2014/main" id="{4C254005-725F-985D-6F12-61D305C686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52331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">
            <a:extLst>
              <a:ext uri="{FF2B5EF4-FFF2-40B4-BE49-F238E27FC236}">
                <a16:creationId xmlns:a16="http://schemas.microsoft.com/office/drawing/2014/main" id="{AA724733-184C-E8F5-FC27-ECEF4E0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64" y="20489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F35CA-AB4E-791B-CEEC-FD5112D2AA4C}"/>
              </a:ext>
            </a:extLst>
          </p:cNvPr>
          <p:cNvSpPr txBox="1"/>
          <p:nvPr/>
        </p:nvSpPr>
        <p:spPr>
          <a:xfrm>
            <a:off x="3304209" y="4028731"/>
            <a:ext cx="48908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Install Node.js (LTS version recommended)</a:t>
            </a:r>
          </a:p>
          <a:p>
            <a:endParaRPr lang="en-US" dirty="0"/>
          </a:p>
          <a:p>
            <a:r>
              <a:rPr lang="en-US" dirty="0"/>
              <a:t>✅ Install Visual Studio Code</a:t>
            </a:r>
          </a:p>
          <a:p>
            <a:endParaRPr lang="en-US" dirty="0"/>
          </a:p>
          <a:p>
            <a:r>
              <a:rPr lang="en-US" dirty="0"/>
              <a:t>✅ Install Azure Functions Core Tools</a:t>
            </a:r>
          </a:p>
          <a:p>
            <a:endParaRPr lang="en-US" dirty="0"/>
          </a:p>
          <a:p>
            <a:r>
              <a:rPr lang="en-US" dirty="0"/>
              <a:t>✅ Install Azure CLI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34851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645-2C59-BB56-5CDA-9636874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AF84BC-0995-572E-C0C5-D8FB6B160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46" y="2488619"/>
            <a:ext cx="54483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4F8-E463-045B-B646-F50A12C8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Azure functions core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B8C8-CB41-ABBE-B06E-A95C03CF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-g azure-functions-core-tools@4 --unsafe-perm true</a:t>
            </a:r>
          </a:p>
          <a:p>
            <a:r>
              <a:rPr lang="en-US" sz="2800" b="1" dirty="0"/>
              <a:t>Azure Functions Core Tools</a:t>
            </a:r>
            <a:r>
              <a:rPr lang="en-US" sz="2800" dirty="0"/>
              <a:t> is a powerful </a:t>
            </a:r>
            <a:r>
              <a:rPr lang="en-US" sz="2800" b="1" dirty="0"/>
              <a:t>command-line interface (CLI)</a:t>
            </a:r>
            <a:r>
              <a:rPr lang="en-US" sz="2800" dirty="0"/>
              <a:t> that lets you </a:t>
            </a:r>
            <a:r>
              <a:rPr lang="en-US" sz="2800" b="1" dirty="0"/>
              <a:t>create, run, debug, and deploy</a:t>
            </a:r>
            <a:r>
              <a:rPr lang="en-US" sz="2800" dirty="0"/>
              <a:t> Azure Functions locally on your machine.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77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901-9A8F-E627-9F10-D1242861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D8EFF-1EE4-F00F-DA94-33CBC9EA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438" y="3026569"/>
            <a:ext cx="3981450" cy="19240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443C7-C7FD-53EE-3062-DF9ECA7E6232}"/>
              </a:ext>
            </a:extLst>
          </p:cNvPr>
          <p:cNvSpPr txBox="1"/>
          <p:nvPr/>
        </p:nvSpPr>
        <p:spPr>
          <a:xfrm>
            <a:off x="3078949" y="242655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250176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A5B1-1E29-CEFD-8BC3-4A2529CA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2C3BD-2212-9C4F-B482-7A4B66D3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25" y="2997994"/>
            <a:ext cx="6772275" cy="1981200"/>
          </a:xfrm>
        </p:spPr>
      </p:pic>
    </p:spTree>
    <p:extLst>
      <p:ext uri="{BB962C8B-B14F-4D97-AF65-F5344CB8AC3E}">
        <p14:creationId xmlns:p14="http://schemas.microsoft.com/office/powerpoint/2010/main" val="378561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FB8D-40A5-655A-362D-CEBD1D5B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22C1B-F153-4DC0-BA0D-0A5CF1401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13" y="2983706"/>
            <a:ext cx="7658100" cy="2009775"/>
          </a:xfrm>
        </p:spPr>
      </p:pic>
    </p:spTree>
    <p:extLst>
      <p:ext uri="{BB962C8B-B14F-4D97-AF65-F5344CB8AC3E}">
        <p14:creationId xmlns:p14="http://schemas.microsoft.com/office/powerpoint/2010/main" val="377586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Backing 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6F25-F1C5-C767-B806-687FFF2A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Pricing Calculator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1C7CB-0325-63C6-126B-B1B7F1328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431" y="2108200"/>
            <a:ext cx="6041463" cy="3760788"/>
          </a:xfrm>
        </p:spPr>
      </p:pic>
    </p:spTree>
    <p:extLst>
      <p:ext uri="{BB962C8B-B14F-4D97-AF65-F5344CB8AC3E}">
        <p14:creationId xmlns:p14="http://schemas.microsoft.com/office/powerpoint/2010/main" val="303999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D7EB-152E-ADFA-7EC5-87CDE1F7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Free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768F-DF5C-C3F2-5AC3-F80855AD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https://azure.microsoft.com/en-gb/pricing/purchase-options/azure-account?icid=azurefreeaccount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17225-9AB5-6DFD-1FF4-6293ED1A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25" y="2823390"/>
            <a:ext cx="6033036" cy="3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3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B9B-0CBB-84B3-DA85-12C07E2F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83FB-152E-2FE6-3228-D281336E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https://portal.azure.com/?quickstart=True#view/Microsoft_Azure_Resources/LessonPage.ReactView/id/get-started-navigating-azure-portal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5DDF5-598F-1B06-5F51-2026C917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4" y="3002840"/>
            <a:ext cx="4350187" cy="3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4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448-B1FA-ADEB-6FEA-72AD4F6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Management levels and hierarchy</a:t>
            </a:r>
            <a:endParaRPr lang="en-US" dirty="0"/>
          </a:p>
        </p:txBody>
      </p:sp>
      <p:pic>
        <p:nvPicPr>
          <p:cNvPr id="1026" name="Picture 2" descr="Diagram that shows the relationship of management hierarchy levels.">
            <a:extLst>
              <a:ext uri="{FF2B5EF4-FFF2-40B4-BE49-F238E27FC236}">
                <a16:creationId xmlns:a16="http://schemas.microsoft.com/office/drawing/2014/main" id="{A992DE7E-BD82-4893-3ACF-CCE8A97AAD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66" y="2649790"/>
            <a:ext cx="4125993" cy="267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71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B1FD-2EB6-50C4-7186-612A3F71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Deployment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C94A64B-F734-15CD-7F82-F0D573C4727A}"/>
              </a:ext>
            </a:extLst>
          </p:cNvPr>
          <p:cNvSpPr/>
          <p:nvPr/>
        </p:nvSpPr>
        <p:spPr>
          <a:xfrm>
            <a:off x="3365369" y="2630078"/>
            <a:ext cx="2111604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Portal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05B502-B011-F95C-A2C9-55EC35B5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655" y="2630077"/>
            <a:ext cx="2111605" cy="116892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697A1FD4-3735-CE5D-80F9-14916D107A00}"/>
              </a:ext>
            </a:extLst>
          </p:cNvPr>
          <p:cNvSpPr/>
          <p:nvPr/>
        </p:nvSpPr>
        <p:spPr>
          <a:xfrm>
            <a:off x="3365368" y="4022416"/>
            <a:ext cx="2111603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Command Line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007A963-F1C1-FB62-2A2A-E3E52055EC62}"/>
              </a:ext>
            </a:extLst>
          </p:cNvPr>
          <p:cNvSpPr/>
          <p:nvPr/>
        </p:nvSpPr>
        <p:spPr>
          <a:xfrm>
            <a:off x="5646655" y="4022413"/>
            <a:ext cx="2111603" cy="116892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Actions / Azure 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1647491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18A0-D0DB-D6EE-7BB3-D094021D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Key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AADDEB-F629-8254-1C72-C6E3034CA8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50546404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1974799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54088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Access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84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_master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Admin scripts, internal automation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04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(Function)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One specific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External clients accessing only one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5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apps needing broad function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96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599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5FB8-BC8C-7F30-92CA-92A9C35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Cold Starts &amp;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6E695-9722-02B0-B6D1-0B7C1D81D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Scaling in Azure Functions</a:t>
            </a:r>
          </a:p>
          <a:p>
            <a:r>
              <a:rPr lang="en-US" dirty="0"/>
              <a:t>Scaling refers to how Azure Functions automatically adjusts the number of instances running based on incoming workload (requests, events, messages).</a:t>
            </a:r>
          </a:p>
          <a:p>
            <a:endParaRPr lang="en-US" b="1" dirty="0"/>
          </a:p>
          <a:p>
            <a:r>
              <a:rPr lang="en-US" b="1" dirty="0"/>
              <a:t>Types of Scaling:</a:t>
            </a:r>
          </a:p>
          <a:p>
            <a:r>
              <a:rPr lang="en-US" b="1" dirty="0"/>
              <a:t>Vertical Scaling</a:t>
            </a:r>
            <a:r>
              <a:rPr lang="en-US" dirty="0"/>
              <a:t>: Increase the power (CPU, RAM) of a machine. </a:t>
            </a:r>
            <a:r>
              <a:rPr lang="en-US" i="1" dirty="0"/>
              <a:t>(Not common in serverless)</a:t>
            </a:r>
            <a:endParaRPr lang="en-US" dirty="0"/>
          </a:p>
          <a:p>
            <a:r>
              <a:rPr lang="en-US" b="1" dirty="0"/>
              <a:t>Horizontal Scaling</a:t>
            </a:r>
            <a:r>
              <a:rPr lang="en-US" dirty="0"/>
              <a:t>: Increase the number of instances (more copies of your function).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89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E27A-C6D2-119D-C2A1-B24B621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48F8B1-FE62-5624-7FC4-27632C8C43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∞)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runs when triggered. Most cost-effective. Scales instantly as load increases.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Pre-warmed +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Always-ready instances prevent cold starts. Supports VNET, unlimited execution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Dedicated (App Service)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high-control environments, shared with web apps.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963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05E-9D96-E853-EB09-158D3AC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60FC-4A4D-5F08-B86F-F82BCE72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cold start</a:t>
            </a:r>
            <a:r>
              <a:rPr lang="en-US" dirty="0"/>
              <a:t> happens when Azure needs to </a:t>
            </a:r>
            <a:r>
              <a:rPr lang="en-US" b="1" dirty="0"/>
              <a:t>spin up a new instance</a:t>
            </a:r>
            <a:r>
              <a:rPr lang="en-US" dirty="0"/>
              <a:t> of your function app to handle a request — especially if there are no active instances running.</a:t>
            </a:r>
          </a:p>
          <a:p>
            <a:endParaRPr lang="en-US" dirty="0"/>
          </a:p>
          <a:p>
            <a:r>
              <a:rPr lang="en-US" b="1" dirty="0"/>
              <a:t>Why Cold Starts Happen?</a:t>
            </a:r>
          </a:p>
          <a:p>
            <a:r>
              <a:rPr lang="en-US" dirty="0"/>
              <a:t>App is idle for some time (on Consumption Plan).</a:t>
            </a:r>
          </a:p>
          <a:p>
            <a:r>
              <a:rPr lang="en-US" dirty="0"/>
              <a:t>No pre-warmed instances.</a:t>
            </a:r>
          </a:p>
          <a:p>
            <a:r>
              <a:rPr lang="en-US" dirty="0"/>
              <a:t>The platform needs to allocate resources, load dependencies, and initialize the app.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88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8C93-3789-0228-A1F0-078B367C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6254-214A-9659-424D-86D04A44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Impact:</a:t>
            </a:r>
          </a:p>
          <a:p>
            <a:r>
              <a:rPr lang="en-US" dirty="0"/>
              <a:t>First request takes </a:t>
            </a:r>
            <a:r>
              <a:rPr lang="en-US" b="1" dirty="0"/>
              <a:t>hundreds of milliseconds to a few seconds</a:t>
            </a:r>
            <a:r>
              <a:rPr lang="en-US" dirty="0"/>
              <a:t>.</a:t>
            </a:r>
          </a:p>
          <a:p>
            <a:r>
              <a:rPr lang="en-US" dirty="0"/>
              <a:t>Critical in low-latency applications like APIs or real-time apps.</a:t>
            </a:r>
          </a:p>
          <a:p>
            <a:r>
              <a:rPr lang="en-US" b="1" dirty="0"/>
              <a:t>How to Reduce Cold Starts:</a:t>
            </a:r>
          </a:p>
          <a:p>
            <a:r>
              <a:rPr lang="en-US" dirty="0"/>
              <a:t>Use </a:t>
            </a:r>
            <a:r>
              <a:rPr lang="en-US" b="1" dirty="0"/>
              <a:t>Premium Plan</a:t>
            </a:r>
            <a:r>
              <a:rPr lang="en-US" dirty="0"/>
              <a:t> (pre-warmed instances).</a:t>
            </a:r>
          </a:p>
          <a:p>
            <a:r>
              <a:rPr lang="en-US" dirty="0"/>
              <a:t>Keep function apps "warm" using timers or pings.</a:t>
            </a:r>
          </a:p>
          <a:p>
            <a:r>
              <a:rPr lang="en-US" dirty="0"/>
              <a:t>Minimize function app start-up time (fewer dependencies, optimize code).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05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7FFA-A640-0025-EB5B-9CCDF023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2554B-80D4-5198-0EB9-E17A4521814F}"/>
              </a:ext>
            </a:extLst>
          </p:cNvPr>
          <p:cNvSpPr txBox="1"/>
          <p:nvPr/>
        </p:nvSpPr>
        <p:spPr>
          <a:xfrm>
            <a:off x="1432874" y="2337847"/>
            <a:ext cx="6249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functions lightweight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small, single-responsibility functions.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durable functions for long-running workflows.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Split unrelated logic into separate function apps.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heavy dependencies in the startup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only necessary packages.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Dependency Injection (DI) for testability.</a:t>
            </a:r>
          </a:p>
        </p:txBody>
      </p:sp>
    </p:spTree>
    <p:extLst>
      <p:ext uri="{BB962C8B-B14F-4D97-AF65-F5344CB8AC3E}">
        <p14:creationId xmlns:p14="http://schemas.microsoft.com/office/powerpoint/2010/main" val="60310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C47E-9156-E2CC-B3D5-B8B2B154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E9D6-DAA9-3304-C89F-9605C31CE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Configuration</a:t>
            </a:r>
          </a:p>
          <a:p>
            <a:r>
              <a:rPr lang="en-US" dirty="0"/>
              <a:t>Set the right </a:t>
            </a:r>
            <a:r>
              <a:rPr lang="en-US" b="1" dirty="0"/>
              <a:t>timeout values</a:t>
            </a:r>
            <a:r>
              <a:rPr lang="en-US" dirty="0"/>
              <a:t> based on your plan.</a:t>
            </a:r>
          </a:p>
          <a:p>
            <a:r>
              <a:rPr lang="en-US" dirty="0"/>
              <a:t>Use </a:t>
            </a:r>
            <a:r>
              <a:rPr lang="en-US" b="1" dirty="0"/>
              <a:t>Application Settings</a:t>
            </a:r>
            <a:r>
              <a:rPr lang="en-US" dirty="0"/>
              <a:t> for config (don’t hardcode).</a:t>
            </a:r>
          </a:p>
          <a:p>
            <a:endParaRPr lang="en-US" dirty="0"/>
          </a:p>
          <a:p>
            <a:r>
              <a:rPr lang="en-US" b="1" dirty="0"/>
              <a:t>💾 Input/Output Bindings</a:t>
            </a:r>
          </a:p>
          <a:p>
            <a:r>
              <a:rPr lang="en-US" dirty="0"/>
              <a:t>Leverage bindings for blob, queue, event hub, etc. to reduce boilerplate code.</a:t>
            </a:r>
          </a:p>
          <a:p>
            <a:r>
              <a:rPr lang="en-US" dirty="0"/>
              <a:t>Avoid excessive retries; configure retry policies appropriately.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3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3821-52AF-36AC-B659-7480FDC4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F7F2-AB94-94C4-DACA-EDD89008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📊 Monitoring</a:t>
            </a:r>
          </a:p>
          <a:p>
            <a:r>
              <a:rPr lang="en-US" dirty="0"/>
              <a:t>Enable </a:t>
            </a:r>
            <a:r>
              <a:rPr lang="en-US" b="1" dirty="0"/>
              <a:t>Application Insights</a:t>
            </a:r>
            <a:r>
              <a:rPr lang="en-US" dirty="0"/>
              <a:t> to track performance, failures, logs.</a:t>
            </a:r>
          </a:p>
          <a:p>
            <a:r>
              <a:rPr lang="en-US" dirty="0"/>
              <a:t>Set up </a:t>
            </a:r>
            <a:r>
              <a:rPr lang="en-US" b="1" dirty="0"/>
              <a:t>alerts</a:t>
            </a:r>
            <a:r>
              <a:rPr lang="en-US" dirty="0"/>
              <a:t> for errors or performance anomalies.</a:t>
            </a:r>
          </a:p>
          <a:p>
            <a:endParaRPr lang="en-US" dirty="0"/>
          </a:p>
          <a:p>
            <a:r>
              <a:rPr lang="en-US" b="1" dirty="0"/>
              <a:t>🔐 Security</a:t>
            </a:r>
          </a:p>
          <a:p>
            <a:r>
              <a:rPr lang="en-US" dirty="0"/>
              <a:t>Use </a:t>
            </a:r>
            <a:r>
              <a:rPr lang="en-US" b="1" dirty="0"/>
              <a:t>Key Vault</a:t>
            </a:r>
            <a:r>
              <a:rPr lang="en-US" dirty="0"/>
              <a:t> to store secrets.</a:t>
            </a:r>
          </a:p>
          <a:p>
            <a:r>
              <a:rPr lang="en-US" dirty="0"/>
              <a:t>Always use </a:t>
            </a:r>
            <a:r>
              <a:rPr lang="en-US" b="1" dirty="0"/>
              <a:t>Authorization Levels</a:t>
            </a:r>
            <a:r>
              <a:rPr lang="en-US" dirty="0"/>
              <a:t> on HTTP functions.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15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31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964C-BBC4-B344-E725-6ECF44AC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using Application Insights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C53B78-2674-6620-A7A9-6DA7CF25F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981" y="2108200"/>
            <a:ext cx="5612363" cy="3760788"/>
          </a:xfrm>
        </p:spPr>
      </p:pic>
    </p:spTree>
    <p:extLst>
      <p:ext uri="{BB962C8B-B14F-4D97-AF65-F5344CB8AC3E}">
        <p14:creationId xmlns:p14="http://schemas.microsoft.com/office/powerpoint/2010/main" val="3034582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1B99-7428-21F0-983A-F4DEEEF3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KQL (Kusto Query </a:t>
            </a:r>
            <a:r>
              <a:rPr lang="en-US" dirty="0" err="1"/>
              <a:t>Langauge</a:t>
            </a:r>
            <a:r>
              <a:rPr lang="en-US" dirty="0"/>
              <a:t>)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1DF8359-1C37-85C9-C3F8-FEB811BFDF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376672152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305925317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512633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Exceptions: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Traces: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Failed Requests: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2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exceptions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traces</a:t>
                      </a:r>
                    </a:p>
                    <a:p>
                      <a:r>
                        <a:rPr lang="en-US" dirty="0"/>
                        <a:t>| where message contains "Function triggered"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</a:t>
                      </a:r>
                    </a:p>
                    <a:p>
                      <a:r>
                        <a:rPr lang="en-US" dirty="0"/>
                        <a:t>| where success == false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04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725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39D3-B111-D4AF-93F4-60FDF726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60889C-BC9B-12EB-4654-09DF5529A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7064" y="2089347"/>
            <a:ext cx="3760788" cy="37607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23AF98-C723-0D63-0572-D8E2CA7AD3AF}"/>
              </a:ext>
            </a:extLst>
          </p:cNvPr>
          <p:cNvSpPr txBox="1"/>
          <p:nvPr/>
        </p:nvSpPr>
        <p:spPr>
          <a:xfrm>
            <a:off x="1097280" y="2243579"/>
            <a:ext cx="38423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Imagine you are organizing a wedding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You have to: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Book a hall (takes time),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Send invites (can run in parallel),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Order food (can depend on invites),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Finally confirm everything.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A0A57-8B53-55D0-1A96-055FC6BE25D7}"/>
              </a:ext>
            </a:extLst>
          </p:cNvPr>
          <p:cNvSpPr txBox="1"/>
          <p:nvPr/>
        </p:nvSpPr>
        <p:spPr>
          <a:xfrm>
            <a:off x="650392" y="4817097"/>
            <a:ext cx="646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Durable Functions are like your wedding planner — they manage long-running processes by orchestrating tasks with memory of what happened, and resume work even if there are delays or failures.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06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07EC-096C-348D-8723-2E347FE3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9241-6DA2-718F-75E0-24BA40C5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7EA71-B190-008D-A010-91D87AE97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7064" y="2089347"/>
            <a:ext cx="3760788" cy="3760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3AAFD-BFDE-2F76-8454-DEFE26E7212A}"/>
              </a:ext>
            </a:extLst>
          </p:cNvPr>
          <p:cNvSpPr txBox="1"/>
          <p:nvPr/>
        </p:nvSpPr>
        <p:spPr>
          <a:xfrm>
            <a:off x="819539" y="3323410"/>
            <a:ext cx="646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Durable Functions</a:t>
            </a:r>
            <a:r>
              <a:rPr lang="en-US" dirty="0"/>
              <a:t> are an extension of Azure Functions that let you write </a:t>
            </a:r>
            <a:r>
              <a:rPr lang="en-US" b="1" dirty="0"/>
              <a:t>stateful workflows</a:t>
            </a:r>
            <a:r>
              <a:rPr lang="en-US" dirty="0"/>
              <a:t> in a </a:t>
            </a:r>
            <a:r>
              <a:rPr lang="en-US" b="1" dirty="0"/>
              <a:t>serverless</a:t>
            </a:r>
            <a:r>
              <a:rPr lang="en-US" dirty="0"/>
              <a:t> environment.</a:t>
            </a:r>
          </a:p>
        </p:txBody>
      </p:sp>
    </p:spTree>
    <p:extLst>
      <p:ext uri="{BB962C8B-B14F-4D97-AF65-F5344CB8AC3E}">
        <p14:creationId xmlns:p14="http://schemas.microsoft.com/office/powerpoint/2010/main" val="668849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7E37-DF1E-40E5-5C07-0E3C837E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Durable Functions?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0F7BF24-7D00-E7FF-E389-CAD3C38992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619040"/>
            <a:ext cx="8326831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Serverless functions are stateless (they forget everything between calls).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Durable Functions keep track of the state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Durable Task Framework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Useful for: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Long-running processes (e.g., order processing)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Fan-out/fan-in (parallel tasks)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interaction (wait for user input)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Scheduled retries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22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F7C7-8D60-4AEA-A562-2F8BC247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in C#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3E09185-5811-0E28-861C-E81337E5EE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687320"/>
          <a:ext cx="1005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235">
                  <a:extLst>
                    <a:ext uri="{9D8B030D-6E8A-4147-A177-3AD203B41FA5}">
                      <a16:colId xmlns:a16="http://schemas.microsoft.com/office/drawing/2014/main" val="2604834475"/>
                    </a:ext>
                  </a:extLst>
                </a:gridCol>
                <a:gridCol w="7639165">
                  <a:extLst>
                    <a:ext uri="{9D8B030D-6E8A-4147-A177-3AD203B41FA5}">
                      <a16:colId xmlns:a16="http://schemas.microsoft.com/office/drawing/2014/main" val="3024033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75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Orchestrator Function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Controls the flow of your logic (like a conductor).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19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Activity Function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Performs actual work (like sending an email or processing data).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8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Client Function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Starts the orchestration.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791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692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A649-103E-EE86-9D62-AC2C48B2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9B708-B879-EA98-826A-6078ECE6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Activity Function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96806-50B7-7A02-A7EF-0F758441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961" y="3143004"/>
            <a:ext cx="40862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D73E3-4285-2B50-4FD5-042BF599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B923-6903-7A00-90DC-9AB8F029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F1DF-2F6D-4A79-F651-7296628D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Orchestrator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C0BBA-4EF4-C8D8-9994-5FE1E87B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2750396"/>
            <a:ext cx="63817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07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D9E4-5B4A-5C29-85B1-05CE6B33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D414-7368-35C3-5FD9-563850A5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Client Function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AEE5B-5E85-F9E9-B9AE-917623AED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3021388"/>
            <a:ext cx="73533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7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742</TotalTime>
  <Words>2535</Words>
  <Application>Microsoft Office PowerPoint</Application>
  <PresentationFormat>Widescreen</PresentationFormat>
  <Paragraphs>388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NodeJS</vt:lpstr>
      <vt:lpstr>Setup</vt:lpstr>
      <vt:lpstr>Setup</vt:lpstr>
      <vt:lpstr>Setup: Azure functions core tools</vt:lpstr>
      <vt:lpstr>Timer Trigger in Azure Functions</vt:lpstr>
      <vt:lpstr>Timer Trigger in Azure Functions</vt:lpstr>
      <vt:lpstr>Timer Trigger in Azure Functions</vt:lpstr>
      <vt:lpstr>What is a Queue Trigger?</vt:lpstr>
      <vt:lpstr>Queue Trigger: Storage Explorer</vt:lpstr>
      <vt:lpstr>Queue Trigger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  <vt:lpstr>Azure Pricing Calculator</vt:lpstr>
      <vt:lpstr>Azure Free Account</vt:lpstr>
      <vt:lpstr>Azure Quick Start</vt:lpstr>
      <vt:lpstr>Management levels and hierarchy</vt:lpstr>
      <vt:lpstr>Azure Deployment</vt:lpstr>
      <vt:lpstr>Azure Functions Key Types</vt:lpstr>
      <vt:lpstr>Scaling, Cold Starts &amp; Best Practices</vt:lpstr>
      <vt:lpstr>Scaling Modes by Plan:</vt:lpstr>
      <vt:lpstr>Cold Starts</vt:lpstr>
      <vt:lpstr>Impact</vt:lpstr>
      <vt:lpstr>Best Practices</vt:lpstr>
      <vt:lpstr>Best Practices</vt:lpstr>
      <vt:lpstr>Best Practices</vt:lpstr>
      <vt:lpstr>Azure Functions C# Serverless Development from Zero to Hero</vt:lpstr>
      <vt:lpstr>Monitoring using Application Insights</vt:lpstr>
      <vt:lpstr>KQL (Kusto Query Langauge)</vt:lpstr>
      <vt:lpstr>Durable Functions</vt:lpstr>
      <vt:lpstr>Durable Functions</vt:lpstr>
      <vt:lpstr>Why Use Durable Functions?</vt:lpstr>
      <vt:lpstr>Key Concepts in C#</vt:lpstr>
      <vt:lpstr>Example in C#</vt:lpstr>
      <vt:lpstr>Example in C#</vt:lpstr>
      <vt:lpstr>Example in C#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30</cp:revision>
  <dcterms:created xsi:type="dcterms:W3CDTF">2025-06-01T15:53:29Z</dcterms:created>
  <dcterms:modified xsi:type="dcterms:W3CDTF">2025-06-19T17:24:52Z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